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1" autoAdjust="0"/>
    <p:restoredTop sz="94660"/>
  </p:normalViewPr>
  <p:slideViewPr>
    <p:cSldViewPr snapToGrid="0">
      <p:cViewPr varScale="1">
        <p:scale>
          <a:sx n="46" d="100"/>
          <a:sy n="46"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7/1/2021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8090" y="990178"/>
            <a:ext cx="7592292" cy="3508653"/>
          </a:xfrm>
          <a:prstGeom prst="rect">
            <a:avLst/>
          </a:prstGeom>
        </p:spPr>
        <p:txBody>
          <a:bodyPr wrap="square">
            <a:spAutoFit/>
          </a:bodyPr>
          <a:lstStyle/>
          <a:p>
            <a:r>
              <a:rPr lang="en-US" sz="9600" b="1" i="1" dirty="0">
                <a:solidFill>
                  <a:schemeClr val="bg1"/>
                </a:solidFill>
                <a:latin typeface="Segoe Script" panose="030B0504020000000003" pitchFamily="66" charset="0"/>
                <a:ea typeface="Calibri" panose="020F0502020204030204" pitchFamily="34" charset="0"/>
                <a:cs typeface="Times New Roman" panose="02020603050405020304" pitchFamily="18" charset="0"/>
              </a:rPr>
              <a:t>Sincerity</a:t>
            </a:r>
            <a:endParaRPr lang="en-US" sz="9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This is a summary of the Rollo on Sincerity given by Fr. Joseph G. Cascales at the 50th Anniversary of the First Cursillo Weekend held in Cala Figuera, on the Island of Mallorca, Spain in August 1944.</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9854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667606" cy="4842164"/>
          </a:xfrm>
        </p:spPr>
        <p:txBody>
          <a:bodyPr>
            <a:normAutofit fontScale="70000" lnSpcReduction="20000"/>
          </a:bodyPr>
          <a:lstStyle/>
          <a:p>
            <a:pPr marL="0" indent="0">
              <a:buNone/>
            </a:pPr>
            <a:endParaRPr lang="en-US" sz="4600" b="1" dirty="0" smtClean="0">
              <a:solidFill>
                <a:schemeClr val="bg1"/>
              </a:solidFill>
            </a:endParaRPr>
          </a:p>
          <a:p>
            <a:pPr marL="0" indent="0">
              <a:buNone/>
            </a:pPr>
            <a:r>
              <a:rPr lang="en-US" sz="4600" b="1" dirty="0" smtClean="0">
                <a:solidFill>
                  <a:schemeClr val="bg1"/>
                </a:solidFill>
              </a:rPr>
              <a:t>What </a:t>
            </a:r>
            <a:r>
              <a:rPr lang="en-US" sz="4600" b="1" dirty="0">
                <a:solidFill>
                  <a:schemeClr val="bg1"/>
                </a:solidFill>
              </a:rPr>
              <a:t>is the conscience? </a:t>
            </a:r>
            <a:endParaRPr lang="en-US" sz="4600" b="1" dirty="0" smtClean="0">
              <a:solidFill>
                <a:schemeClr val="bg1"/>
              </a:solidFill>
            </a:endParaRPr>
          </a:p>
          <a:p>
            <a:pPr marL="0" indent="0">
              <a:buNone/>
            </a:pPr>
            <a:r>
              <a:rPr lang="en-US" sz="4600" b="1" dirty="0" smtClean="0">
                <a:solidFill>
                  <a:schemeClr val="bg1"/>
                </a:solidFill>
              </a:rPr>
              <a:t>The </a:t>
            </a:r>
            <a:r>
              <a:rPr lang="en-US" sz="4600" b="1" dirty="0">
                <a:solidFill>
                  <a:schemeClr val="bg1"/>
                </a:solidFill>
              </a:rPr>
              <a:t>Bible calls the conscience, the heart. In the Old Testament, the heart was seen as being in the center of the person.</a:t>
            </a:r>
          </a:p>
          <a:p>
            <a:pPr marL="0" indent="0">
              <a:buNone/>
            </a:pPr>
            <a:r>
              <a:rPr lang="en-US" sz="2600" b="1" dirty="0"/>
              <a:t>  </a:t>
            </a:r>
          </a:p>
          <a:p>
            <a:pPr marL="0" indent="0">
              <a:buNone/>
            </a:pPr>
            <a:r>
              <a:rPr lang="en-US" sz="4600" b="1" dirty="0">
                <a:solidFill>
                  <a:schemeClr val="bg1"/>
                </a:solidFill>
              </a:rPr>
              <a:t>The Bible mentions the heart almost 1,000 times. In essence, </a:t>
            </a:r>
            <a:r>
              <a:rPr lang="en-US" sz="4600" b="1" dirty="0" smtClean="0">
                <a:solidFill>
                  <a:schemeClr val="bg1"/>
                </a:solidFill>
              </a:rPr>
              <a:t>it </a:t>
            </a:r>
            <a:r>
              <a:rPr lang="en-US" sz="4600" b="1" dirty="0">
                <a:solidFill>
                  <a:schemeClr val="bg1"/>
                </a:solidFill>
              </a:rPr>
              <a:t>says: the heart is that spiritual part of us where our emotions and desires dwell.</a:t>
            </a:r>
          </a:p>
          <a:p>
            <a:pPr marL="0" indent="0">
              <a:buNone/>
            </a:pPr>
            <a:endParaRPr lang="en-US" dirty="0"/>
          </a:p>
        </p:txBody>
      </p:sp>
    </p:spTree>
    <p:extLst>
      <p:ext uri="{BB962C8B-B14F-4D97-AF65-F5344CB8AC3E}">
        <p14:creationId xmlns:p14="http://schemas.microsoft.com/office/powerpoint/2010/main" val="1855027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557" y="1641764"/>
            <a:ext cx="8979334" cy="4094018"/>
          </a:xfrm>
        </p:spPr>
        <p:txBody>
          <a:bodyPr>
            <a:normAutofit/>
          </a:bodyPr>
          <a:lstStyle/>
          <a:p>
            <a:pPr marL="0" indent="0">
              <a:buNone/>
            </a:pPr>
            <a:r>
              <a:rPr lang="en-US" sz="3200" b="1" dirty="0">
                <a:solidFill>
                  <a:schemeClr val="bg1"/>
                </a:solidFill>
              </a:rPr>
              <a:t>Our conscience must be educated if it is to be the core strength within us. </a:t>
            </a:r>
            <a:endParaRPr lang="en-US" sz="3200" b="1" dirty="0" smtClean="0">
              <a:solidFill>
                <a:schemeClr val="bg1"/>
              </a:solidFill>
            </a:endParaRPr>
          </a:p>
          <a:p>
            <a:pPr marL="0" indent="0">
              <a:buNone/>
            </a:pPr>
            <a:r>
              <a:rPr lang="en-US" sz="3200" b="1" dirty="0">
                <a:solidFill>
                  <a:schemeClr val="bg1"/>
                </a:solidFill>
              </a:rPr>
              <a:t>W</a:t>
            </a:r>
            <a:r>
              <a:rPr lang="en-US" sz="3200" b="1" dirty="0" smtClean="0">
                <a:solidFill>
                  <a:schemeClr val="bg1"/>
                </a:solidFill>
              </a:rPr>
              <a:t>e </a:t>
            </a:r>
            <a:r>
              <a:rPr lang="en-US" sz="3200" b="1" dirty="0">
                <a:solidFill>
                  <a:schemeClr val="bg1"/>
                </a:solidFill>
              </a:rPr>
              <a:t>must educate our conscience with sincerity</a:t>
            </a:r>
            <a:r>
              <a:rPr lang="en-US" sz="3200" b="1" dirty="0" smtClean="0">
                <a:solidFill>
                  <a:schemeClr val="bg1"/>
                </a:solidFill>
              </a:rPr>
              <a:t>.</a:t>
            </a:r>
          </a:p>
          <a:p>
            <a:pPr marL="0" indent="0">
              <a:buNone/>
            </a:pPr>
            <a:endParaRPr lang="en-US" sz="2800" b="1" dirty="0">
              <a:solidFill>
                <a:schemeClr val="bg1"/>
              </a:solidFill>
            </a:endParaRPr>
          </a:p>
          <a:p>
            <a:pPr marL="0" indent="0">
              <a:buNone/>
            </a:pPr>
            <a:endParaRPr lang="en-US" sz="2800" b="1" dirty="0">
              <a:solidFill>
                <a:schemeClr val="bg1"/>
              </a:solidFill>
            </a:endParaRPr>
          </a:p>
        </p:txBody>
      </p:sp>
    </p:spTree>
    <p:extLst>
      <p:ext uri="{BB962C8B-B14F-4D97-AF65-F5344CB8AC3E}">
        <p14:creationId xmlns:p14="http://schemas.microsoft.com/office/powerpoint/2010/main" val="1013317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endParaRPr lang="en-US" sz="3200" b="1" dirty="0" smtClean="0"/>
          </a:p>
          <a:p>
            <a:pPr marL="0" indent="0">
              <a:buNone/>
            </a:pPr>
            <a:r>
              <a:rPr lang="en-US" sz="3200" b="1" dirty="0" smtClean="0">
                <a:solidFill>
                  <a:schemeClr val="bg1"/>
                </a:solidFill>
              </a:rPr>
              <a:t>Our </a:t>
            </a:r>
            <a:r>
              <a:rPr lang="en-US" sz="3200" b="1" dirty="0">
                <a:solidFill>
                  <a:schemeClr val="bg1"/>
                </a:solidFill>
              </a:rPr>
              <a:t>sincerity commits us to question ourselves without ceasing</a:t>
            </a:r>
            <a:r>
              <a:rPr lang="en-US" sz="3200" b="1" dirty="0" smtClean="0">
                <a:solidFill>
                  <a:schemeClr val="bg1"/>
                </a:solidFill>
              </a:rPr>
              <a:t>.</a:t>
            </a:r>
          </a:p>
          <a:p>
            <a:r>
              <a:rPr lang="en-US" sz="3200" b="1" dirty="0">
                <a:solidFill>
                  <a:schemeClr val="bg1"/>
                </a:solidFill>
              </a:rPr>
              <a:t>Are our Cursillos heading the right way? </a:t>
            </a:r>
          </a:p>
          <a:p>
            <a:r>
              <a:rPr lang="en-US" sz="3200" b="1" dirty="0">
                <a:solidFill>
                  <a:schemeClr val="bg1"/>
                </a:solidFill>
              </a:rPr>
              <a:t>Could our Cursillos be better? </a:t>
            </a:r>
          </a:p>
          <a:p>
            <a:r>
              <a:rPr lang="en-US" sz="3200" b="1" dirty="0">
                <a:solidFill>
                  <a:schemeClr val="bg1"/>
                </a:solidFill>
              </a:rPr>
              <a:t>Is our faith going the right way? </a:t>
            </a:r>
          </a:p>
          <a:p>
            <a:r>
              <a:rPr lang="en-US" sz="3200" b="1" dirty="0">
                <a:solidFill>
                  <a:schemeClr val="bg1"/>
                </a:solidFill>
              </a:rPr>
              <a:t>Could our faith be better? </a:t>
            </a:r>
          </a:p>
          <a:p>
            <a:endParaRPr lang="en-US" dirty="0"/>
          </a:p>
        </p:txBody>
      </p:sp>
    </p:spTree>
    <p:extLst>
      <p:ext uri="{BB962C8B-B14F-4D97-AF65-F5344CB8AC3E}">
        <p14:creationId xmlns:p14="http://schemas.microsoft.com/office/powerpoint/2010/main" val="2169285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8121" y="1683327"/>
            <a:ext cx="8534400" cy="3615267"/>
          </a:xfrm>
        </p:spPr>
        <p:txBody>
          <a:bodyPr/>
          <a:lstStyle/>
          <a:p>
            <a:pPr marL="0" indent="0">
              <a:buNone/>
            </a:pPr>
            <a:r>
              <a:rPr lang="en-US" sz="4000" b="1" dirty="0">
                <a:solidFill>
                  <a:schemeClr val="bg1"/>
                </a:solidFill>
              </a:rPr>
              <a:t>“We practice honesty with others and ourselves, by being honest. We cannot play with a lie nor can we play with masks</a:t>
            </a:r>
            <a:r>
              <a:rPr lang="en-US" sz="4000" b="1" dirty="0" smtClean="0">
                <a:solidFill>
                  <a:schemeClr val="bg1"/>
                </a:solidFill>
              </a:rPr>
              <a:t>.”</a:t>
            </a:r>
          </a:p>
          <a:p>
            <a:pPr marL="0" indent="0">
              <a:buNone/>
            </a:pPr>
            <a:r>
              <a:rPr lang="en-US" sz="4000" b="1" dirty="0">
                <a:solidFill>
                  <a:schemeClr val="bg1"/>
                </a:solidFill>
              </a:rPr>
              <a:t> </a:t>
            </a:r>
            <a:r>
              <a:rPr lang="en-US" sz="4000" b="1" dirty="0" smtClean="0">
                <a:solidFill>
                  <a:schemeClr val="bg1"/>
                </a:solidFill>
              </a:rPr>
              <a:t>                           - Furger</a:t>
            </a:r>
            <a:endParaRPr lang="en-US" sz="4000" b="1" dirty="0">
              <a:solidFill>
                <a:schemeClr val="bg1"/>
              </a:solidFill>
            </a:endParaRPr>
          </a:p>
          <a:p>
            <a:pPr marL="0" indent="0">
              <a:buNone/>
            </a:pPr>
            <a:endParaRPr lang="en-US" dirty="0"/>
          </a:p>
        </p:txBody>
      </p:sp>
    </p:spTree>
    <p:extLst>
      <p:ext uri="{BB962C8B-B14F-4D97-AF65-F5344CB8AC3E}">
        <p14:creationId xmlns:p14="http://schemas.microsoft.com/office/powerpoint/2010/main" val="58633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466" y="1350818"/>
            <a:ext cx="8534400" cy="3615267"/>
          </a:xfrm>
        </p:spPr>
        <p:txBody>
          <a:bodyPr/>
          <a:lstStyle/>
          <a:p>
            <a:pPr marL="0" indent="0">
              <a:buNone/>
            </a:pPr>
            <a:r>
              <a:rPr lang="en-US" sz="2800" b="1" dirty="0">
                <a:solidFill>
                  <a:schemeClr val="bg1"/>
                </a:solidFill>
              </a:rPr>
              <a:t>We should constantly ask ourselves are we really in the truth</a:t>
            </a:r>
            <a:r>
              <a:rPr lang="en-US" sz="2800" b="1" dirty="0" smtClean="0">
                <a:solidFill>
                  <a:schemeClr val="bg1"/>
                </a:solidFill>
              </a:rPr>
              <a:t>?</a:t>
            </a:r>
          </a:p>
          <a:p>
            <a:pPr marL="0" indent="0">
              <a:buNone/>
            </a:pPr>
            <a:endParaRPr lang="en-US" sz="2800" b="1" dirty="0" smtClean="0">
              <a:solidFill>
                <a:schemeClr val="bg1"/>
              </a:solidFill>
            </a:endParaRPr>
          </a:p>
          <a:p>
            <a:pPr marL="0" indent="0">
              <a:buNone/>
            </a:pPr>
            <a:r>
              <a:rPr lang="en-US" sz="2800" b="1" dirty="0" smtClean="0">
                <a:solidFill>
                  <a:schemeClr val="bg1"/>
                </a:solidFill>
              </a:rPr>
              <a:t>Are we being narrow-minded?</a:t>
            </a:r>
          </a:p>
          <a:p>
            <a:pPr marL="0" indent="0">
              <a:buNone/>
            </a:pPr>
            <a:endParaRPr lang="en-US" sz="2800" b="1" dirty="0">
              <a:solidFill>
                <a:schemeClr val="bg1"/>
              </a:solidFill>
            </a:endParaRPr>
          </a:p>
          <a:p>
            <a:pPr marL="0" indent="0">
              <a:buNone/>
            </a:pPr>
            <a:r>
              <a:rPr lang="en-US" sz="2800" b="1" dirty="0" smtClean="0">
                <a:solidFill>
                  <a:schemeClr val="bg1"/>
                </a:solidFill>
              </a:rPr>
              <a:t>Are we being judgmental?</a:t>
            </a:r>
            <a:endParaRPr lang="en-US" sz="2800" b="1" dirty="0">
              <a:solidFill>
                <a:schemeClr val="bg1"/>
              </a:solidFill>
            </a:endParaRPr>
          </a:p>
          <a:p>
            <a:pPr marL="0" indent="0">
              <a:buNone/>
            </a:pPr>
            <a:endParaRPr lang="en-US" dirty="0"/>
          </a:p>
        </p:txBody>
      </p:sp>
    </p:spTree>
    <p:extLst>
      <p:ext uri="{BB962C8B-B14F-4D97-AF65-F5344CB8AC3E}">
        <p14:creationId xmlns:p14="http://schemas.microsoft.com/office/powerpoint/2010/main" val="4008372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endParaRPr lang="en-US" sz="3200" b="1" dirty="0" smtClean="0">
              <a:solidFill>
                <a:schemeClr val="bg1"/>
              </a:solidFill>
            </a:endParaRPr>
          </a:p>
          <a:p>
            <a:pPr marL="0" indent="0">
              <a:buNone/>
            </a:pPr>
            <a:endParaRPr lang="en-US" sz="3200" b="1" dirty="0" smtClean="0">
              <a:solidFill>
                <a:schemeClr val="bg1"/>
              </a:solidFill>
            </a:endParaRPr>
          </a:p>
          <a:p>
            <a:pPr marL="0" indent="0">
              <a:buNone/>
            </a:pPr>
            <a:r>
              <a:rPr lang="en-US" sz="3200" b="1" dirty="0" smtClean="0">
                <a:solidFill>
                  <a:schemeClr val="bg1"/>
                </a:solidFill>
              </a:rPr>
              <a:t>To </a:t>
            </a:r>
            <a:r>
              <a:rPr lang="en-US" sz="3200" b="1" dirty="0">
                <a:solidFill>
                  <a:schemeClr val="bg1"/>
                </a:solidFill>
              </a:rPr>
              <a:t>question oneself and to discern, also requires sincerity of conscience. </a:t>
            </a:r>
            <a:endParaRPr lang="en-US" sz="3200" b="1" dirty="0" smtClean="0">
              <a:solidFill>
                <a:schemeClr val="bg1"/>
              </a:solidFill>
            </a:endParaRPr>
          </a:p>
          <a:p>
            <a:pPr marL="0" indent="0">
              <a:buNone/>
            </a:pPr>
            <a:endParaRPr lang="en-US" sz="3200" b="1" dirty="0">
              <a:solidFill>
                <a:schemeClr val="bg1"/>
              </a:solidFill>
            </a:endParaRPr>
          </a:p>
          <a:p>
            <a:pPr marL="0" indent="0">
              <a:buNone/>
            </a:pPr>
            <a:r>
              <a:rPr lang="en-US" sz="3200" b="1" dirty="0">
                <a:solidFill>
                  <a:schemeClr val="bg1"/>
                </a:solidFill>
              </a:rPr>
              <a:t>T</a:t>
            </a:r>
            <a:r>
              <a:rPr lang="en-US" sz="3200" b="1" dirty="0" smtClean="0">
                <a:solidFill>
                  <a:schemeClr val="bg1"/>
                </a:solidFill>
              </a:rPr>
              <a:t>he </a:t>
            </a:r>
            <a:r>
              <a:rPr lang="en-US" sz="3200" b="1" dirty="0">
                <a:solidFill>
                  <a:schemeClr val="bg1"/>
                </a:solidFill>
              </a:rPr>
              <a:t>best way to discern the fruits of the Holy Spirit is to start with the first fruit, agape love, Christian love, love of the Gospel.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172480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9291061" cy="5444836"/>
          </a:xfrm>
        </p:spPr>
        <p:txBody>
          <a:bodyPr>
            <a:normAutofit fontScale="77500" lnSpcReduction="20000"/>
          </a:bodyPr>
          <a:lstStyle/>
          <a:p>
            <a:pPr marL="0" indent="0">
              <a:buNone/>
            </a:pPr>
            <a:r>
              <a:rPr lang="en-US" sz="3400" b="1" dirty="0">
                <a:solidFill>
                  <a:schemeClr val="bg1"/>
                </a:solidFill>
              </a:rPr>
              <a:t>Is the God that we proclaim a God of kindness?</a:t>
            </a:r>
          </a:p>
          <a:p>
            <a:pPr marL="0" indent="0">
              <a:buNone/>
            </a:pPr>
            <a:r>
              <a:rPr lang="en-US" sz="3400" b="1" dirty="0" smtClean="0">
                <a:solidFill>
                  <a:schemeClr val="bg1"/>
                </a:solidFill>
              </a:rPr>
              <a:t>Our </a:t>
            </a:r>
            <a:r>
              <a:rPr lang="en-US" sz="3400" b="1" dirty="0">
                <a:solidFill>
                  <a:schemeClr val="bg1"/>
                </a:solidFill>
              </a:rPr>
              <a:t>God is not a cruel God, a tyrant God. He is a God of tender love.  </a:t>
            </a:r>
          </a:p>
          <a:p>
            <a:pPr marL="0" indent="0">
              <a:buNone/>
            </a:pPr>
            <a:r>
              <a:rPr lang="en-US" sz="3400" b="1" dirty="0">
                <a:solidFill>
                  <a:schemeClr val="bg1"/>
                </a:solidFill>
              </a:rPr>
              <a:t> </a:t>
            </a:r>
          </a:p>
          <a:p>
            <a:pPr marL="0" indent="0">
              <a:buNone/>
            </a:pPr>
            <a:r>
              <a:rPr lang="en-US" sz="3400" b="1" dirty="0">
                <a:solidFill>
                  <a:schemeClr val="bg1"/>
                </a:solidFill>
              </a:rPr>
              <a:t>Many Catholics live in fear of God.  We are afraid of God. </a:t>
            </a:r>
          </a:p>
          <a:p>
            <a:pPr marL="0" indent="0">
              <a:buNone/>
            </a:pPr>
            <a:r>
              <a:rPr lang="en-US" sz="3400" b="1" dirty="0">
                <a:solidFill>
                  <a:schemeClr val="bg1"/>
                </a:solidFill>
              </a:rPr>
              <a:t> </a:t>
            </a:r>
          </a:p>
          <a:p>
            <a:pPr marL="0" indent="0">
              <a:buNone/>
            </a:pPr>
            <a:r>
              <a:rPr lang="en-US" sz="3400" b="1" dirty="0">
                <a:solidFill>
                  <a:schemeClr val="bg1"/>
                </a:solidFill>
              </a:rPr>
              <a:t>We should proclaim a God who is kind, who is tender, who is understanding and is also happiness (or joy.) </a:t>
            </a:r>
          </a:p>
          <a:p>
            <a:pPr marL="0" indent="0">
              <a:buNone/>
            </a:pPr>
            <a:r>
              <a:rPr lang="en-US" sz="3400" b="1" dirty="0">
                <a:solidFill>
                  <a:schemeClr val="bg1"/>
                </a:solidFill>
              </a:rPr>
              <a:t> </a:t>
            </a:r>
          </a:p>
          <a:p>
            <a:pPr marL="0" indent="0">
              <a:buNone/>
            </a:pPr>
            <a:r>
              <a:rPr lang="en-US" sz="3400" b="1" dirty="0">
                <a:solidFill>
                  <a:schemeClr val="bg1"/>
                </a:solidFill>
              </a:rPr>
              <a:t>Cursillo transmits the message of the Gospel with joy.</a:t>
            </a:r>
          </a:p>
          <a:p>
            <a:pPr marL="0" indent="0">
              <a:buNone/>
            </a:pPr>
            <a:endParaRPr lang="en-US" dirty="0"/>
          </a:p>
        </p:txBody>
      </p:sp>
    </p:spTree>
    <p:extLst>
      <p:ext uri="{BB962C8B-B14F-4D97-AF65-F5344CB8AC3E}">
        <p14:creationId xmlns:p14="http://schemas.microsoft.com/office/powerpoint/2010/main" val="2123016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8902" y="1475509"/>
            <a:ext cx="8534400" cy="3615267"/>
          </a:xfrm>
        </p:spPr>
        <p:txBody>
          <a:bodyPr/>
          <a:lstStyle/>
          <a:p>
            <a:pPr marL="0" indent="0">
              <a:buNone/>
            </a:pPr>
            <a:r>
              <a:rPr lang="en-US" sz="3600" b="1" dirty="0">
                <a:solidFill>
                  <a:schemeClr val="bg1"/>
                </a:solidFill>
              </a:rPr>
              <a:t>Cursillo wants to announce the true God, the true Christ, the true Gospel and the true Church. </a:t>
            </a:r>
            <a:endParaRPr lang="en-US" sz="3600" b="1" dirty="0" smtClean="0">
              <a:solidFill>
                <a:schemeClr val="bg1"/>
              </a:solidFill>
            </a:endParaRPr>
          </a:p>
          <a:p>
            <a:pPr marL="0" indent="0">
              <a:buNone/>
            </a:pPr>
            <a:r>
              <a:rPr lang="en-US" sz="3600" b="1" dirty="0" smtClean="0">
                <a:solidFill>
                  <a:schemeClr val="bg1"/>
                </a:solidFill>
              </a:rPr>
              <a:t>The </a:t>
            </a:r>
            <a:r>
              <a:rPr lang="en-US" sz="3600" b="1" dirty="0">
                <a:solidFill>
                  <a:schemeClr val="bg1"/>
                </a:solidFill>
              </a:rPr>
              <a:t>Church is the Eucharistic community of love. </a:t>
            </a:r>
          </a:p>
          <a:p>
            <a:pPr marL="0" indent="0">
              <a:buNone/>
            </a:pPr>
            <a:endParaRPr lang="en-US" dirty="0"/>
          </a:p>
        </p:txBody>
      </p:sp>
    </p:spTree>
    <p:extLst>
      <p:ext uri="{BB962C8B-B14F-4D97-AF65-F5344CB8AC3E}">
        <p14:creationId xmlns:p14="http://schemas.microsoft.com/office/powerpoint/2010/main" val="1218050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8903" y="1517073"/>
            <a:ext cx="8534400" cy="3615267"/>
          </a:xfrm>
        </p:spPr>
        <p:txBody>
          <a:bodyPr/>
          <a:lstStyle/>
          <a:p>
            <a:pPr marL="0" indent="0">
              <a:buNone/>
            </a:pPr>
            <a:r>
              <a:rPr lang="en-US" sz="3200" b="1" dirty="0">
                <a:solidFill>
                  <a:schemeClr val="bg1"/>
                </a:solidFill>
              </a:rPr>
              <a:t>Sincerity and a life of faith go together.</a:t>
            </a:r>
          </a:p>
          <a:p>
            <a:pPr marL="0" indent="0">
              <a:buNone/>
            </a:pPr>
            <a:r>
              <a:rPr lang="en-US" sz="3200" b="1" dirty="0">
                <a:solidFill>
                  <a:schemeClr val="bg1"/>
                </a:solidFill>
              </a:rPr>
              <a:t> </a:t>
            </a:r>
          </a:p>
          <a:p>
            <a:pPr marL="0" indent="0">
              <a:buNone/>
            </a:pPr>
            <a:r>
              <a:rPr lang="en-US" sz="3200" b="1" dirty="0">
                <a:solidFill>
                  <a:schemeClr val="bg1"/>
                </a:solidFill>
              </a:rPr>
              <a:t>What is faith? </a:t>
            </a:r>
            <a:endParaRPr lang="en-US" sz="3200" b="1" dirty="0" smtClean="0">
              <a:solidFill>
                <a:schemeClr val="bg1"/>
              </a:solidFill>
            </a:endParaRPr>
          </a:p>
          <a:p>
            <a:pPr marL="0" indent="0">
              <a:buNone/>
            </a:pPr>
            <a:endParaRPr lang="en-US" sz="3200" b="1" dirty="0">
              <a:solidFill>
                <a:schemeClr val="bg1"/>
              </a:solidFill>
            </a:endParaRPr>
          </a:p>
          <a:p>
            <a:pPr marL="0" indent="0">
              <a:buNone/>
            </a:pPr>
            <a:r>
              <a:rPr lang="en-US" sz="3200" b="1" dirty="0">
                <a:solidFill>
                  <a:schemeClr val="bg1"/>
                </a:solidFill>
              </a:rPr>
              <a:t>E</a:t>
            </a:r>
            <a:r>
              <a:rPr lang="en-US" sz="3200" b="1" dirty="0" smtClean="0">
                <a:solidFill>
                  <a:schemeClr val="bg1"/>
                </a:solidFill>
              </a:rPr>
              <a:t>vaporation </a:t>
            </a:r>
            <a:r>
              <a:rPr lang="en-US" sz="3200" b="1" dirty="0">
                <a:solidFill>
                  <a:schemeClr val="bg1"/>
                </a:solidFill>
              </a:rPr>
              <a:t>of faith</a:t>
            </a:r>
          </a:p>
          <a:p>
            <a:pPr marL="0" indent="0">
              <a:buNone/>
            </a:pPr>
            <a:endParaRPr lang="en-US" dirty="0"/>
          </a:p>
        </p:txBody>
      </p:sp>
    </p:spTree>
    <p:extLst>
      <p:ext uri="{BB962C8B-B14F-4D97-AF65-F5344CB8AC3E}">
        <p14:creationId xmlns:p14="http://schemas.microsoft.com/office/powerpoint/2010/main" val="420433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320145"/>
          </a:xfrm>
        </p:spPr>
        <p:txBody>
          <a:bodyPr>
            <a:normAutofit fontScale="92500" lnSpcReduction="10000"/>
          </a:bodyPr>
          <a:lstStyle/>
          <a:p>
            <a:pPr marL="0" indent="0">
              <a:buNone/>
            </a:pPr>
            <a:endParaRPr lang="en-US" sz="3600" b="1" dirty="0" smtClean="0">
              <a:solidFill>
                <a:schemeClr val="bg1"/>
              </a:solidFill>
            </a:endParaRPr>
          </a:p>
          <a:p>
            <a:pPr marL="0" indent="0">
              <a:buNone/>
            </a:pPr>
            <a:r>
              <a:rPr lang="en-US" sz="3600" b="1" dirty="0" smtClean="0">
                <a:solidFill>
                  <a:schemeClr val="bg1"/>
                </a:solidFill>
              </a:rPr>
              <a:t>Sincerity </a:t>
            </a:r>
            <a:r>
              <a:rPr lang="en-US" sz="3600" b="1" dirty="0">
                <a:solidFill>
                  <a:schemeClr val="bg1"/>
                </a:solidFill>
              </a:rPr>
              <a:t>is simply having one’s eyes open without taking them off reality</a:t>
            </a:r>
            <a:r>
              <a:rPr lang="en-US" sz="3600" b="1" dirty="0" smtClean="0">
                <a:solidFill>
                  <a:schemeClr val="bg1"/>
                </a:solidFill>
              </a:rPr>
              <a:t>.</a:t>
            </a:r>
          </a:p>
          <a:p>
            <a:pPr marL="0" indent="0">
              <a:buNone/>
            </a:pPr>
            <a:r>
              <a:rPr lang="en-US" sz="3600" b="1" dirty="0">
                <a:solidFill>
                  <a:schemeClr val="bg1"/>
                </a:solidFill>
              </a:rPr>
              <a:t>This requires courage and bravery. </a:t>
            </a:r>
          </a:p>
          <a:p>
            <a:pPr marL="0" indent="0">
              <a:buNone/>
            </a:pPr>
            <a:r>
              <a:rPr lang="en-US" sz="3600" b="1" dirty="0">
                <a:solidFill>
                  <a:schemeClr val="bg1"/>
                </a:solidFill>
              </a:rPr>
              <a:t>This also requires confidence in reality. We must accept our realities as they are</a:t>
            </a:r>
            <a:r>
              <a:rPr lang="en-US" sz="3600" b="1" dirty="0" smtClean="0">
                <a:solidFill>
                  <a:schemeClr val="bg1"/>
                </a:solidFill>
              </a:rPr>
              <a:t>.</a:t>
            </a:r>
          </a:p>
          <a:p>
            <a:pPr marL="0" indent="0">
              <a:buNone/>
            </a:pPr>
            <a:r>
              <a:rPr lang="en-US" sz="3600" b="1" dirty="0">
                <a:solidFill>
                  <a:schemeClr val="bg1"/>
                </a:solidFill>
              </a:rPr>
              <a:t>We must find peace within the realities that we cannot change. </a:t>
            </a:r>
            <a:endParaRPr lang="en-US" sz="3600" b="1" dirty="0" smtClean="0">
              <a:solidFill>
                <a:schemeClr val="bg1"/>
              </a:solidFill>
            </a:endParaRPr>
          </a:p>
          <a:p>
            <a:pPr marL="0" indent="0">
              <a:buNone/>
            </a:pPr>
            <a:r>
              <a:rPr lang="en-US" sz="3600" b="1" dirty="0" smtClean="0">
                <a:solidFill>
                  <a:schemeClr val="bg1"/>
                </a:solidFill>
              </a:rPr>
              <a:t> </a:t>
            </a:r>
            <a:endParaRPr lang="en-US" sz="3600" b="1" dirty="0">
              <a:solidFill>
                <a:schemeClr val="bg1"/>
              </a:solidFill>
            </a:endParaRPr>
          </a:p>
          <a:p>
            <a:pPr marL="0" indent="0">
              <a:buNone/>
            </a:pPr>
            <a:endParaRPr lang="en-US" sz="3600" b="1" dirty="0">
              <a:solidFill>
                <a:schemeClr val="bg1"/>
              </a:solidFill>
            </a:endParaRPr>
          </a:p>
          <a:p>
            <a:pPr marL="0" indent="0">
              <a:buNone/>
            </a:pPr>
            <a:endParaRPr lang="en-US" dirty="0"/>
          </a:p>
        </p:txBody>
      </p:sp>
    </p:spTree>
    <p:extLst>
      <p:ext uri="{BB962C8B-B14F-4D97-AF65-F5344CB8AC3E}">
        <p14:creationId xmlns:p14="http://schemas.microsoft.com/office/powerpoint/2010/main" val="341899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330152" cy="5548745"/>
          </a:xfrm>
        </p:spPr>
        <p:txBody>
          <a:bodyPr>
            <a:normAutofit/>
          </a:bodyPr>
          <a:lstStyle/>
          <a:p>
            <a:pPr marL="0" indent="0">
              <a:buNone/>
            </a:pPr>
            <a:r>
              <a:rPr lang="en-US" sz="2400" dirty="0">
                <a:solidFill>
                  <a:schemeClr val="bg1"/>
                </a:solidFill>
              </a:rPr>
              <a:t>Webster Dictionary Definition of sincerity</a:t>
            </a:r>
          </a:p>
          <a:p>
            <a:pPr marL="0" indent="0">
              <a:buNone/>
            </a:pPr>
            <a:r>
              <a:rPr lang="en-US" dirty="0" smtClean="0">
                <a:solidFill>
                  <a:schemeClr val="bg1"/>
                </a:solidFill>
              </a:rPr>
              <a:t>   : </a:t>
            </a:r>
            <a:r>
              <a:rPr lang="en-US" dirty="0">
                <a:solidFill>
                  <a:schemeClr val="bg1"/>
                </a:solidFill>
              </a:rPr>
              <a:t>the quality or state of being </a:t>
            </a:r>
            <a:r>
              <a:rPr lang="en-US" b="1" dirty="0">
                <a:solidFill>
                  <a:schemeClr val="bg1"/>
                </a:solidFill>
              </a:rPr>
              <a:t>sincere </a:t>
            </a:r>
            <a:endParaRPr lang="en-US" b="1" dirty="0" smtClean="0">
              <a:solidFill>
                <a:schemeClr val="bg1"/>
              </a:solidFill>
            </a:endParaRPr>
          </a:p>
          <a:p>
            <a:pPr marL="0" indent="0">
              <a:buNone/>
            </a:pPr>
            <a:r>
              <a:rPr lang="en-US" dirty="0">
                <a:solidFill>
                  <a:schemeClr val="bg1"/>
                </a:solidFill>
              </a:rPr>
              <a:t> </a:t>
            </a:r>
            <a:r>
              <a:rPr lang="en-US" dirty="0" smtClean="0">
                <a:solidFill>
                  <a:schemeClr val="bg1"/>
                </a:solidFill>
              </a:rPr>
              <a:t>  : </a:t>
            </a:r>
            <a:r>
              <a:rPr lang="en-US" dirty="0">
                <a:solidFill>
                  <a:schemeClr val="bg1"/>
                </a:solidFill>
              </a:rPr>
              <a:t>honesty of mind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 </a:t>
            </a:r>
            <a:r>
              <a:rPr lang="en-US" dirty="0">
                <a:solidFill>
                  <a:schemeClr val="bg1"/>
                </a:solidFill>
              </a:rPr>
              <a:t>freedom from hypocrisy</a:t>
            </a:r>
          </a:p>
          <a:p>
            <a:pPr marL="0" indent="0">
              <a:buNone/>
            </a:pPr>
            <a:r>
              <a:rPr lang="en-US" dirty="0">
                <a:solidFill>
                  <a:schemeClr val="bg1"/>
                </a:solidFill>
              </a:rPr>
              <a:t> </a:t>
            </a:r>
          </a:p>
          <a:p>
            <a:pPr marL="0" indent="0">
              <a:buNone/>
            </a:pPr>
            <a:r>
              <a:rPr lang="en-US" sz="2400" dirty="0">
                <a:solidFill>
                  <a:schemeClr val="bg1"/>
                </a:solidFill>
              </a:rPr>
              <a:t>Definition of sincere</a:t>
            </a:r>
          </a:p>
          <a:p>
            <a:pPr marL="0" indent="0">
              <a:buNone/>
            </a:pPr>
            <a:r>
              <a:rPr lang="en-US" dirty="0" smtClean="0">
                <a:solidFill>
                  <a:schemeClr val="bg1"/>
                </a:solidFill>
              </a:rPr>
              <a:t>   1a</a:t>
            </a:r>
            <a:r>
              <a:rPr lang="en-US" dirty="0">
                <a:solidFill>
                  <a:schemeClr val="bg1"/>
                </a:solidFill>
              </a:rPr>
              <a:t>: free of dissimulation : </a:t>
            </a:r>
            <a:r>
              <a:rPr lang="en-US" b="1" dirty="0" smtClean="0">
                <a:solidFill>
                  <a:schemeClr val="bg1"/>
                </a:solidFill>
              </a:rPr>
              <a:t>HONEST</a:t>
            </a:r>
            <a:endParaRPr lang="en-US" b="1" dirty="0">
              <a:solidFill>
                <a:schemeClr val="bg1"/>
              </a:solidFill>
            </a:endParaRPr>
          </a:p>
          <a:p>
            <a:pPr marL="0" indent="0">
              <a:buNone/>
            </a:pPr>
            <a:r>
              <a:rPr lang="en-US" dirty="0" smtClean="0">
                <a:solidFill>
                  <a:schemeClr val="bg1"/>
                </a:solidFill>
              </a:rPr>
              <a:t>     b</a:t>
            </a:r>
            <a:r>
              <a:rPr lang="en-US" dirty="0">
                <a:solidFill>
                  <a:schemeClr val="bg1"/>
                </a:solidFill>
              </a:rPr>
              <a:t>: free from adulteration : </a:t>
            </a:r>
            <a:r>
              <a:rPr lang="en-US" b="1" dirty="0" smtClean="0">
                <a:solidFill>
                  <a:schemeClr val="bg1"/>
                </a:solidFill>
              </a:rPr>
              <a:t>PURE</a:t>
            </a:r>
            <a:endParaRPr lang="en-US" b="1" dirty="0">
              <a:solidFill>
                <a:schemeClr val="bg1"/>
              </a:solidFill>
            </a:endParaRPr>
          </a:p>
          <a:p>
            <a:pPr marL="0" indent="0">
              <a:buNone/>
            </a:pPr>
            <a:r>
              <a:rPr lang="en-US" dirty="0" smtClean="0">
                <a:solidFill>
                  <a:schemeClr val="bg1"/>
                </a:solidFill>
              </a:rPr>
              <a:t>   2</a:t>
            </a:r>
            <a:r>
              <a:rPr lang="en-US" dirty="0">
                <a:solidFill>
                  <a:schemeClr val="bg1"/>
                </a:solidFill>
              </a:rPr>
              <a:t>: marked by genuineness : </a:t>
            </a:r>
            <a:r>
              <a:rPr lang="en-US" b="1" dirty="0">
                <a:solidFill>
                  <a:schemeClr val="bg1"/>
                </a:solidFill>
              </a:rPr>
              <a:t>TRUE</a:t>
            </a:r>
          </a:p>
        </p:txBody>
      </p:sp>
    </p:spTree>
    <p:extLst>
      <p:ext uri="{BB962C8B-B14F-4D97-AF65-F5344CB8AC3E}">
        <p14:creationId xmlns:p14="http://schemas.microsoft.com/office/powerpoint/2010/main" val="112528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466" y="1413164"/>
            <a:ext cx="8534400" cy="3615267"/>
          </a:xfrm>
        </p:spPr>
        <p:txBody>
          <a:bodyPr/>
          <a:lstStyle/>
          <a:p>
            <a:pPr marL="0" indent="0">
              <a:buNone/>
            </a:pPr>
            <a:r>
              <a:rPr lang="en-US" sz="3200" b="1" dirty="0" smtClean="0">
                <a:solidFill>
                  <a:schemeClr val="bg1"/>
                </a:solidFill>
              </a:rPr>
              <a:t>We need to know </a:t>
            </a:r>
            <a:r>
              <a:rPr lang="en-US" sz="3200" b="1" dirty="0">
                <a:solidFill>
                  <a:schemeClr val="bg1"/>
                </a:solidFill>
              </a:rPr>
              <a:t>how to dream. </a:t>
            </a:r>
            <a:endParaRPr lang="en-US" sz="3200" b="1" dirty="0" smtClean="0">
              <a:solidFill>
                <a:schemeClr val="bg1"/>
              </a:solidFill>
            </a:endParaRPr>
          </a:p>
          <a:p>
            <a:pPr marL="0" indent="0">
              <a:buNone/>
            </a:pPr>
            <a:r>
              <a:rPr lang="en-US" sz="3200" b="1" dirty="0" smtClean="0">
                <a:solidFill>
                  <a:schemeClr val="bg1"/>
                </a:solidFill>
              </a:rPr>
              <a:t>How </a:t>
            </a:r>
            <a:r>
              <a:rPr lang="en-US" sz="3200" b="1" dirty="0">
                <a:solidFill>
                  <a:schemeClr val="bg1"/>
                </a:solidFill>
              </a:rPr>
              <a:t>many dreams of community, of friendship, of help, of solidarity, we would have to have, so that man can live his redemption?</a:t>
            </a:r>
          </a:p>
          <a:p>
            <a:pPr marL="0" indent="0">
              <a:buNone/>
            </a:pPr>
            <a:endParaRPr lang="en-US" dirty="0"/>
          </a:p>
        </p:txBody>
      </p:sp>
    </p:spTree>
    <p:extLst>
      <p:ext uri="{BB962C8B-B14F-4D97-AF65-F5344CB8AC3E}">
        <p14:creationId xmlns:p14="http://schemas.microsoft.com/office/powerpoint/2010/main" val="2031622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340927"/>
          </a:xfrm>
        </p:spPr>
        <p:txBody>
          <a:bodyPr>
            <a:normAutofit/>
          </a:bodyPr>
          <a:lstStyle/>
          <a:p>
            <a:pPr marL="0" indent="0">
              <a:buNone/>
            </a:pPr>
            <a:r>
              <a:rPr lang="en-US" sz="2800" b="1" dirty="0" smtClean="0"/>
              <a:t>“If </a:t>
            </a:r>
            <a:r>
              <a:rPr lang="en-US" sz="2800" b="1" dirty="0"/>
              <a:t>you Christians would come to us with the spirit of Christ, no one could resist you.” </a:t>
            </a:r>
            <a:endParaRPr lang="en-US" sz="2800" b="1" dirty="0" smtClean="0"/>
          </a:p>
          <a:p>
            <a:pPr marL="0" indent="0">
              <a:buNone/>
            </a:pPr>
            <a:r>
              <a:rPr lang="en-US" sz="2800" b="1" dirty="0"/>
              <a:t> </a:t>
            </a:r>
            <a:r>
              <a:rPr lang="en-US" sz="2800" b="1" dirty="0" smtClean="0"/>
              <a:t>                        - </a:t>
            </a:r>
            <a:r>
              <a:rPr lang="en-US" sz="2800" b="1" dirty="0" err="1" smtClean="0"/>
              <a:t>Ghandi</a:t>
            </a:r>
            <a:endParaRPr lang="en-US" sz="2800" b="1" dirty="0" smtClean="0"/>
          </a:p>
          <a:p>
            <a:pPr marL="0" indent="0">
              <a:buNone/>
            </a:pPr>
            <a:r>
              <a:rPr lang="en-US" sz="2800" b="1" dirty="0" smtClean="0"/>
              <a:t>Are </a:t>
            </a:r>
            <a:r>
              <a:rPr lang="en-US" sz="2800" b="1" dirty="0"/>
              <a:t>we Christians authentic? Do we have the courage to be completely Christian? </a:t>
            </a:r>
          </a:p>
          <a:p>
            <a:pPr marL="0" indent="0">
              <a:buNone/>
            </a:pPr>
            <a:r>
              <a:rPr lang="en-US" sz="2800" b="1" dirty="0" smtClean="0"/>
              <a:t>Sincerity </a:t>
            </a:r>
            <a:r>
              <a:rPr lang="en-US" sz="2800" b="1" dirty="0"/>
              <a:t>is the search for truth, sincerity is the cult of truthfulness, sincerity is the kingdom of the truth and Christ says: “The truth will set you free.” </a:t>
            </a:r>
          </a:p>
          <a:p>
            <a:pPr marL="0" indent="0">
              <a:buNone/>
            </a:pPr>
            <a:endParaRPr lang="en-US" dirty="0"/>
          </a:p>
        </p:txBody>
      </p:sp>
    </p:spTree>
    <p:extLst>
      <p:ext uri="{BB962C8B-B14F-4D97-AF65-F5344CB8AC3E}">
        <p14:creationId xmlns:p14="http://schemas.microsoft.com/office/powerpoint/2010/main" val="3784085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2030" y="1662545"/>
            <a:ext cx="8958552" cy="3615267"/>
          </a:xfrm>
        </p:spPr>
        <p:txBody>
          <a:bodyPr>
            <a:normAutofit/>
          </a:bodyPr>
          <a:lstStyle/>
          <a:p>
            <a:pPr marL="0" indent="0">
              <a:buNone/>
            </a:pPr>
            <a:r>
              <a:rPr lang="en-US" sz="3600" b="1" dirty="0">
                <a:solidFill>
                  <a:schemeClr val="bg1"/>
                </a:solidFill>
              </a:rPr>
              <a:t>W</a:t>
            </a:r>
            <a:r>
              <a:rPr lang="en-US" sz="3600" b="1" dirty="0" smtClean="0">
                <a:solidFill>
                  <a:schemeClr val="bg1"/>
                </a:solidFill>
              </a:rPr>
              <a:t>e </a:t>
            </a:r>
            <a:r>
              <a:rPr lang="en-US" sz="3600" b="1" dirty="0">
                <a:solidFill>
                  <a:schemeClr val="bg1"/>
                </a:solidFill>
              </a:rPr>
              <a:t>want to change the environments. </a:t>
            </a:r>
            <a:endParaRPr lang="en-US" sz="3600" b="1" dirty="0" smtClean="0">
              <a:solidFill>
                <a:schemeClr val="bg1"/>
              </a:solidFill>
            </a:endParaRPr>
          </a:p>
          <a:p>
            <a:pPr marL="0" indent="0">
              <a:buNone/>
            </a:pPr>
            <a:r>
              <a:rPr lang="en-US" sz="3600" b="1" dirty="0" smtClean="0">
                <a:solidFill>
                  <a:schemeClr val="bg1"/>
                </a:solidFill>
              </a:rPr>
              <a:t>First </a:t>
            </a:r>
            <a:r>
              <a:rPr lang="en-US" sz="3600" b="1" dirty="0">
                <a:solidFill>
                  <a:schemeClr val="bg1"/>
                </a:solidFill>
              </a:rPr>
              <a:t>we have to know the environment, but </a:t>
            </a:r>
            <a:r>
              <a:rPr lang="en-US" sz="3600" b="1" dirty="0" smtClean="0">
                <a:solidFill>
                  <a:schemeClr val="bg1"/>
                </a:solidFill>
              </a:rPr>
              <a:t>bravely, not </a:t>
            </a:r>
            <a:r>
              <a:rPr lang="en-US" sz="3600" b="1" dirty="0">
                <a:solidFill>
                  <a:schemeClr val="bg1"/>
                </a:solidFill>
              </a:rPr>
              <a:t>only piously, but simply with the </a:t>
            </a:r>
            <a:r>
              <a:rPr lang="en-US" sz="3600" b="1" dirty="0" smtClean="0">
                <a:solidFill>
                  <a:schemeClr val="bg1"/>
                </a:solidFill>
              </a:rPr>
              <a:t>Spirit </a:t>
            </a:r>
            <a:r>
              <a:rPr lang="en-US" sz="3600" b="1" dirty="0">
                <a:solidFill>
                  <a:schemeClr val="bg1"/>
                </a:solidFill>
              </a:rPr>
              <a:t>of Christ.</a:t>
            </a:r>
          </a:p>
          <a:p>
            <a:pPr marL="0" indent="0">
              <a:buNone/>
            </a:pPr>
            <a:endParaRPr lang="en-US" dirty="0"/>
          </a:p>
        </p:txBody>
      </p:sp>
    </p:spTree>
    <p:extLst>
      <p:ext uri="{BB962C8B-B14F-4D97-AF65-F5344CB8AC3E}">
        <p14:creationId xmlns:p14="http://schemas.microsoft.com/office/powerpoint/2010/main" val="3328858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4400" b="1" dirty="0">
                <a:solidFill>
                  <a:schemeClr val="bg1"/>
                </a:solidFill>
              </a:rPr>
              <a:t>Proverbs 29:18 says “Without a vision (prophets) the people lose restraint.” </a:t>
            </a:r>
          </a:p>
          <a:p>
            <a:pPr marL="0" indent="0">
              <a:buNone/>
            </a:pPr>
            <a:endParaRPr lang="en-US" dirty="0"/>
          </a:p>
        </p:txBody>
      </p:sp>
    </p:spTree>
    <p:extLst>
      <p:ext uri="{BB962C8B-B14F-4D97-AF65-F5344CB8AC3E}">
        <p14:creationId xmlns:p14="http://schemas.microsoft.com/office/powerpoint/2010/main" val="56092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540327"/>
            <a:ext cx="8534400" cy="4925291"/>
          </a:xfrm>
        </p:spPr>
        <p:txBody>
          <a:bodyPr>
            <a:normAutofit/>
          </a:bodyPr>
          <a:lstStyle/>
          <a:p>
            <a:pPr marL="0" indent="0">
              <a:buNone/>
            </a:pPr>
            <a:endParaRPr lang="en-US" sz="2800" b="1" dirty="0" smtClean="0"/>
          </a:p>
          <a:p>
            <a:pPr marL="0" indent="0">
              <a:buNone/>
            </a:pPr>
            <a:r>
              <a:rPr lang="en-US" sz="2800" b="1" dirty="0" smtClean="0">
                <a:solidFill>
                  <a:schemeClr val="bg1"/>
                </a:solidFill>
              </a:rPr>
              <a:t>Sincerity </a:t>
            </a:r>
            <a:r>
              <a:rPr lang="en-US" sz="2800" b="1" dirty="0">
                <a:solidFill>
                  <a:schemeClr val="bg1"/>
                </a:solidFill>
              </a:rPr>
              <a:t>is the greatest guarantee of our group reunions. </a:t>
            </a:r>
            <a:endParaRPr lang="en-US" sz="2800" b="1" dirty="0" smtClean="0">
              <a:solidFill>
                <a:schemeClr val="bg1"/>
              </a:solidFill>
            </a:endParaRPr>
          </a:p>
          <a:p>
            <a:pPr marL="0" indent="0">
              <a:buNone/>
            </a:pPr>
            <a:r>
              <a:rPr lang="en-US" sz="2800" b="1" dirty="0" smtClean="0">
                <a:solidFill>
                  <a:schemeClr val="bg1"/>
                </a:solidFill>
              </a:rPr>
              <a:t>Christ </a:t>
            </a:r>
            <a:r>
              <a:rPr lang="en-US" sz="2800" b="1" dirty="0">
                <a:solidFill>
                  <a:schemeClr val="bg1"/>
                </a:solidFill>
              </a:rPr>
              <a:t>said, “I do not call you servants, I call you friends.” The kingdom of God is a kingdom of friends. </a:t>
            </a:r>
            <a:endParaRPr lang="en-US" sz="2800" b="1" dirty="0" smtClean="0">
              <a:solidFill>
                <a:schemeClr val="bg1"/>
              </a:solidFill>
            </a:endParaRPr>
          </a:p>
          <a:p>
            <a:pPr marL="0" indent="0">
              <a:buNone/>
            </a:pPr>
            <a:r>
              <a:rPr lang="en-US" sz="2800" b="1" dirty="0" smtClean="0">
                <a:solidFill>
                  <a:schemeClr val="bg1"/>
                </a:solidFill>
              </a:rPr>
              <a:t>This </a:t>
            </a:r>
            <a:r>
              <a:rPr lang="en-US" sz="2800" b="1" dirty="0">
                <a:solidFill>
                  <a:schemeClr val="bg1"/>
                </a:solidFill>
              </a:rPr>
              <a:t>is why in Cursillo we want to make friends with all so that we all may make friends with Christ.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177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400" b="1" dirty="0">
                <a:solidFill>
                  <a:schemeClr val="bg1"/>
                </a:solidFill>
              </a:rPr>
              <a:t>Galileo, who could not convince the scientists with his calculations about the stars, constructed a telescope and when he had finished, he called the scientists and said: “Come, and with the telescope you will see what I have been telling you.” </a:t>
            </a:r>
          </a:p>
          <a:p>
            <a:pPr marL="0" indent="0">
              <a:buNone/>
            </a:pPr>
            <a:r>
              <a:rPr lang="en-US" dirty="0">
                <a:solidFill>
                  <a:schemeClr val="bg1"/>
                </a:solidFill>
              </a:rPr>
              <a:t> </a:t>
            </a:r>
          </a:p>
          <a:p>
            <a:pPr marL="0" indent="0">
              <a:buNone/>
            </a:pPr>
            <a:r>
              <a:rPr lang="en-US" sz="2400" b="1" dirty="0">
                <a:solidFill>
                  <a:schemeClr val="bg1"/>
                </a:solidFill>
              </a:rPr>
              <a:t>The scientists said,” No, we are not going to look through your telescope because you might convince us.” </a:t>
            </a:r>
          </a:p>
          <a:p>
            <a:pPr marL="0" indent="0">
              <a:buNone/>
            </a:pPr>
            <a:endParaRPr lang="en-US" dirty="0"/>
          </a:p>
        </p:txBody>
      </p:sp>
    </p:spTree>
    <p:extLst>
      <p:ext uri="{BB962C8B-B14F-4D97-AF65-F5344CB8AC3E}">
        <p14:creationId xmlns:p14="http://schemas.microsoft.com/office/powerpoint/2010/main" val="642948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487332"/>
            <a:ext cx="9789824" cy="1507067"/>
          </a:xfrm>
        </p:spPr>
        <p:txBody>
          <a:bodyPr>
            <a:normAutofit fontScale="90000"/>
          </a:bodyPr>
          <a:lstStyle/>
          <a:p>
            <a:r>
              <a:rPr lang="en-US" b="1" i="1" dirty="0" smtClean="0">
                <a:solidFill>
                  <a:schemeClr val="bg1"/>
                </a:solidFill>
              </a:rPr>
              <a:t>       So </a:t>
            </a:r>
            <a:r>
              <a:rPr lang="en-US" b="1" i="1" dirty="0">
                <a:solidFill>
                  <a:schemeClr val="bg1"/>
                </a:solidFill>
              </a:rPr>
              <a:t>often we’re like an ostrich </a:t>
            </a:r>
            <a:r>
              <a:rPr lang="en-US" b="1" i="1" dirty="0" smtClean="0">
                <a:solidFill>
                  <a:schemeClr val="bg1"/>
                </a:solidFill>
              </a:rPr>
              <a:t>– </a:t>
            </a:r>
            <a:br>
              <a:rPr lang="en-US" b="1" i="1" dirty="0" smtClean="0">
                <a:solidFill>
                  <a:schemeClr val="bg1"/>
                </a:solidFill>
              </a:rPr>
            </a:br>
            <a:r>
              <a:rPr lang="en-US" b="1" i="1" dirty="0" smtClean="0">
                <a:solidFill>
                  <a:schemeClr val="bg1"/>
                </a:solidFill>
              </a:rPr>
              <a:t>        hiding </a:t>
            </a:r>
            <a:r>
              <a:rPr lang="en-US" b="1" i="1" dirty="0">
                <a:solidFill>
                  <a:schemeClr val="bg1"/>
                </a:solidFill>
              </a:rPr>
              <a:t>our heads in the sand!</a:t>
            </a:r>
            <a:r>
              <a:rPr lang="en-US" b="1" dirty="0">
                <a:solidFill>
                  <a:schemeClr val="bg1"/>
                </a:solidFill>
              </a:rPr>
              <a:t/>
            </a:r>
            <a:br>
              <a:rPr lang="en-US" b="1" dirty="0">
                <a:solidFill>
                  <a:schemeClr val="bg1"/>
                </a:solidFill>
              </a:rPr>
            </a:br>
            <a:endParaRPr lang="en-US" b="1" dirty="0">
              <a:solidFill>
                <a:schemeClr val="bg1"/>
              </a:solidFill>
            </a:endParaRPr>
          </a:p>
        </p:txBody>
      </p:sp>
      <p:pic>
        <p:nvPicPr>
          <p:cNvPr id="4" name="Content Placeholder 3"/>
          <p:cNvPicPr>
            <a:picLocks noGrp="1" noChangeAspect="1"/>
          </p:cNvPicPr>
          <p:nvPr>
            <p:ph idx="1"/>
          </p:nvPr>
        </p:nvPicPr>
        <p:blipFill>
          <a:blip r:embed="rId2"/>
          <a:stretch>
            <a:fillRect/>
          </a:stretch>
        </p:blipFill>
        <p:spPr>
          <a:xfrm>
            <a:off x="3113960" y="685800"/>
            <a:ext cx="3674906" cy="3614738"/>
          </a:xfrm>
          <a:prstGeom prst="rect">
            <a:avLst/>
          </a:prstGeom>
        </p:spPr>
      </p:pic>
    </p:spTree>
    <p:extLst>
      <p:ext uri="{BB962C8B-B14F-4D97-AF65-F5344CB8AC3E}">
        <p14:creationId xmlns:p14="http://schemas.microsoft.com/office/powerpoint/2010/main" val="326582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2976" y="1579418"/>
            <a:ext cx="8534400" cy="3615267"/>
          </a:xfrm>
        </p:spPr>
        <p:txBody>
          <a:bodyPr>
            <a:normAutofit/>
          </a:bodyPr>
          <a:lstStyle/>
          <a:p>
            <a:pPr>
              <a:buFont typeface="Wingdings" panose="05000000000000000000" pitchFamily="2" charset="2"/>
              <a:buChar char="Ø"/>
            </a:pPr>
            <a:r>
              <a:rPr lang="en-US" sz="4000" b="1" dirty="0" smtClean="0"/>
              <a:t> </a:t>
            </a:r>
            <a:r>
              <a:rPr lang="en-US" sz="4000" b="1" dirty="0" smtClean="0">
                <a:solidFill>
                  <a:schemeClr val="bg1"/>
                </a:solidFill>
              </a:rPr>
              <a:t>sincerity </a:t>
            </a:r>
            <a:r>
              <a:rPr lang="en-US" sz="4000" b="1" dirty="0">
                <a:solidFill>
                  <a:schemeClr val="bg1"/>
                </a:solidFill>
              </a:rPr>
              <a:t>of </a:t>
            </a:r>
            <a:r>
              <a:rPr lang="en-US" sz="4000" b="1" dirty="0" smtClean="0">
                <a:solidFill>
                  <a:schemeClr val="bg1"/>
                </a:solidFill>
              </a:rPr>
              <a:t>conscience</a:t>
            </a:r>
          </a:p>
          <a:p>
            <a:pPr>
              <a:buFont typeface="Wingdings" panose="05000000000000000000" pitchFamily="2" charset="2"/>
              <a:buChar char="Ø"/>
            </a:pPr>
            <a:r>
              <a:rPr lang="en-US" sz="4000" b="1" dirty="0" smtClean="0">
                <a:solidFill>
                  <a:schemeClr val="bg1"/>
                </a:solidFill>
              </a:rPr>
              <a:t> sincerity </a:t>
            </a:r>
            <a:r>
              <a:rPr lang="en-US" sz="4000" b="1" dirty="0">
                <a:solidFill>
                  <a:schemeClr val="bg1"/>
                </a:solidFill>
              </a:rPr>
              <a:t>and a life of </a:t>
            </a:r>
            <a:r>
              <a:rPr lang="en-US" sz="4000" b="1" dirty="0" smtClean="0">
                <a:solidFill>
                  <a:schemeClr val="bg1"/>
                </a:solidFill>
              </a:rPr>
              <a:t>faith</a:t>
            </a:r>
          </a:p>
          <a:p>
            <a:pPr>
              <a:buFont typeface="Wingdings" panose="05000000000000000000" pitchFamily="2" charset="2"/>
              <a:buChar char="Ø"/>
            </a:pPr>
            <a:r>
              <a:rPr lang="en-US" sz="4000" b="1" dirty="0" smtClean="0">
                <a:solidFill>
                  <a:schemeClr val="bg1"/>
                </a:solidFill>
              </a:rPr>
              <a:t> sincerity</a:t>
            </a:r>
            <a:r>
              <a:rPr lang="en-US" sz="4000" b="1" dirty="0">
                <a:solidFill>
                  <a:schemeClr val="bg1"/>
                </a:solidFill>
              </a:rPr>
              <a:t>, veracity and </a:t>
            </a:r>
            <a:r>
              <a:rPr lang="en-US" sz="4000" b="1" dirty="0" smtClean="0">
                <a:solidFill>
                  <a:schemeClr val="bg1"/>
                </a:solidFill>
              </a:rPr>
              <a:t>foresight</a:t>
            </a:r>
            <a:endParaRPr lang="en-US" sz="4000" b="1" dirty="0">
              <a:solidFill>
                <a:schemeClr val="bg1"/>
              </a:solidFill>
            </a:endParaRPr>
          </a:p>
        </p:txBody>
      </p:sp>
    </p:spTree>
    <p:extLst>
      <p:ext uri="{BB962C8B-B14F-4D97-AF65-F5344CB8AC3E}">
        <p14:creationId xmlns:p14="http://schemas.microsoft.com/office/powerpoint/2010/main" val="1886870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226243" cy="4862945"/>
          </a:xfrm>
        </p:spPr>
        <p:txBody>
          <a:bodyPr>
            <a:normAutofit fontScale="85000" lnSpcReduction="20000"/>
          </a:bodyPr>
          <a:lstStyle/>
          <a:p>
            <a:pPr marL="0" indent="0">
              <a:buNone/>
            </a:pPr>
            <a:endParaRPr lang="en-US" sz="2800" b="1" dirty="0" smtClean="0"/>
          </a:p>
          <a:p>
            <a:pPr marL="0" indent="0">
              <a:buNone/>
            </a:pPr>
            <a:endParaRPr lang="en-US" sz="2800" b="1" dirty="0"/>
          </a:p>
          <a:p>
            <a:pPr marL="0" indent="0">
              <a:buNone/>
            </a:pPr>
            <a:r>
              <a:rPr lang="en-US" sz="3600" b="1" dirty="0" smtClean="0">
                <a:solidFill>
                  <a:schemeClr val="bg1"/>
                </a:solidFill>
              </a:rPr>
              <a:t>The conscience is ultimate </a:t>
            </a:r>
            <a:r>
              <a:rPr lang="en-US" sz="3600" b="1" dirty="0">
                <a:solidFill>
                  <a:schemeClr val="bg1"/>
                </a:solidFill>
              </a:rPr>
              <a:t>sincerity. </a:t>
            </a:r>
            <a:endParaRPr lang="en-US" sz="3600" b="1" dirty="0" smtClean="0">
              <a:solidFill>
                <a:schemeClr val="bg1"/>
              </a:solidFill>
            </a:endParaRPr>
          </a:p>
          <a:p>
            <a:pPr marL="0" indent="0">
              <a:buNone/>
            </a:pPr>
            <a:r>
              <a:rPr lang="en-US" sz="3600" b="1" dirty="0" smtClean="0">
                <a:solidFill>
                  <a:schemeClr val="bg1"/>
                </a:solidFill>
              </a:rPr>
              <a:t>The </a:t>
            </a:r>
            <a:r>
              <a:rPr lang="en-US" sz="3600" b="1" dirty="0">
                <a:solidFill>
                  <a:schemeClr val="bg1"/>
                </a:solidFill>
              </a:rPr>
              <a:t>conscience is the ultimate thing that exits. </a:t>
            </a:r>
            <a:endParaRPr lang="en-US" sz="3600" b="1" dirty="0" smtClean="0">
              <a:solidFill>
                <a:schemeClr val="bg1"/>
              </a:solidFill>
            </a:endParaRPr>
          </a:p>
          <a:p>
            <a:pPr marL="0" indent="0">
              <a:buNone/>
            </a:pPr>
            <a:endParaRPr lang="en-US" sz="3600" b="1" dirty="0" smtClean="0">
              <a:solidFill>
                <a:schemeClr val="bg1"/>
              </a:solidFill>
            </a:endParaRPr>
          </a:p>
          <a:p>
            <a:pPr marL="0" indent="0">
              <a:buNone/>
            </a:pPr>
            <a:r>
              <a:rPr lang="en-US" sz="3600" b="1" dirty="0" smtClean="0">
                <a:solidFill>
                  <a:schemeClr val="bg1"/>
                </a:solidFill>
              </a:rPr>
              <a:t>The Vatican II </a:t>
            </a:r>
            <a:r>
              <a:rPr lang="en-US" sz="3600" b="1" dirty="0">
                <a:solidFill>
                  <a:schemeClr val="bg1"/>
                </a:solidFill>
              </a:rPr>
              <a:t>Council </a:t>
            </a:r>
            <a:r>
              <a:rPr lang="en-US" sz="3600" b="1" dirty="0" smtClean="0">
                <a:solidFill>
                  <a:schemeClr val="bg1"/>
                </a:solidFill>
              </a:rPr>
              <a:t>said that </a:t>
            </a:r>
            <a:r>
              <a:rPr lang="en-US" sz="3600" b="1" dirty="0">
                <a:solidFill>
                  <a:schemeClr val="bg1"/>
                </a:solidFill>
              </a:rPr>
              <a:t>the conscience is the sanctuary of </a:t>
            </a:r>
            <a:r>
              <a:rPr lang="en-US" sz="3600" b="1" dirty="0" smtClean="0">
                <a:solidFill>
                  <a:schemeClr val="bg1"/>
                </a:solidFill>
              </a:rPr>
              <a:t>God.</a:t>
            </a:r>
          </a:p>
          <a:p>
            <a:pPr marL="0" indent="0">
              <a:buNone/>
            </a:pPr>
            <a:endParaRPr lang="en-US" sz="3600" b="1" dirty="0" smtClean="0">
              <a:solidFill>
                <a:schemeClr val="bg1"/>
              </a:solidFill>
            </a:endParaRPr>
          </a:p>
          <a:p>
            <a:pPr marL="0" indent="0">
              <a:buNone/>
            </a:pPr>
            <a:r>
              <a:rPr lang="en-US" sz="3600" b="1" dirty="0" smtClean="0">
                <a:solidFill>
                  <a:schemeClr val="bg1"/>
                </a:solidFill>
              </a:rPr>
              <a:t>It </a:t>
            </a:r>
            <a:r>
              <a:rPr lang="en-US" sz="3600" b="1" dirty="0">
                <a:solidFill>
                  <a:schemeClr val="bg1"/>
                </a:solidFill>
              </a:rPr>
              <a:t>is there, where man comes face to face with God.</a:t>
            </a:r>
          </a:p>
          <a:p>
            <a:pPr marL="0" indent="0">
              <a:buNone/>
            </a:pPr>
            <a:endParaRPr lang="en-US" sz="2800" b="1" dirty="0" smtClean="0"/>
          </a:p>
          <a:p>
            <a:pPr marL="0" indent="0">
              <a:buNone/>
            </a:pPr>
            <a:endParaRPr lang="en-US" sz="2800" b="1" dirty="0"/>
          </a:p>
          <a:p>
            <a:pPr marL="0" indent="0">
              <a:buNone/>
            </a:pPr>
            <a:endParaRPr lang="en-US" dirty="0"/>
          </a:p>
        </p:txBody>
      </p:sp>
    </p:spTree>
    <p:extLst>
      <p:ext uri="{BB962C8B-B14F-4D97-AF65-F5344CB8AC3E}">
        <p14:creationId xmlns:p14="http://schemas.microsoft.com/office/powerpoint/2010/main" val="1727106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6884" y="1122219"/>
            <a:ext cx="8534400" cy="3615267"/>
          </a:xfrm>
        </p:spPr>
        <p:txBody>
          <a:bodyPr>
            <a:normAutofit/>
          </a:bodyPr>
          <a:lstStyle/>
          <a:p>
            <a:pPr marL="0" indent="0">
              <a:buNone/>
            </a:pPr>
            <a:r>
              <a:rPr lang="en-US" sz="4000" b="1" dirty="0">
                <a:solidFill>
                  <a:schemeClr val="bg1"/>
                </a:solidFill>
              </a:rPr>
              <a:t>T</a:t>
            </a:r>
            <a:r>
              <a:rPr lang="en-US" sz="4000" b="1" dirty="0" smtClean="0">
                <a:solidFill>
                  <a:schemeClr val="bg1"/>
                </a:solidFill>
              </a:rPr>
              <a:t>he </a:t>
            </a:r>
            <a:r>
              <a:rPr lang="en-US" sz="4000" b="1" dirty="0">
                <a:solidFill>
                  <a:schemeClr val="bg1"/>
                </a:solidFill>
              </a:rPr>
              <a:t>Church is governed like a </a:t>
            </a:r>
            <a:r>
              <a:rPr lang="en-US" sz="4000" b="1" dirty="0" smtClean="0">
                <a:solidFill>
                  <a:schemeClr val="bg1"/>
                </a:solidFill>
              </a:rPr>
              <a:t>dictatorship.</a:t>
            </a:r>
          </a:p>
          <a:p>
            <a:pPr marL="0" indent="0">
              <a:buNone/>
            </a:pPr>
            <a:endParaRPr lang="en-US" sz="1100" dirty="0" smtClean="0">
              <a:solidFill>
                <a:schemeClr val="bg1"/>
              </a:solidFill>
            </a:endParaRPr>
          </a:p>
          <a:p>
            <a:pPr marL="0" indent="0">
              <a:buNone/>
            </a:pPr>
            <a:r>
              <a:rPr lang="en-US" sz="4000" b="1" dirty="0" smtClean="0">
                <a:solidFill>
                  <a:schemeClr val="bg1"/>
                </a:solidFill>
              </a:rPr>
              <a:t>They </a:t>
            </a:r>
            <a:r>
              <a:rPr lang="en-US" sz="4000" b="1" dirty="0">
                <a:solidFill>
                  <a:schemeClr val="bg1"/>
                </a:solidFill>
              </a:rPr>
              <a:t>are terribly </a:t>
            </a:r>
            <a:r>
              <a:rPr lang="en-US" sz="4000" b="1" dirty="0" smtClean="0">
                <a:solidFill>
                  <a:schemeClr val="bg1"/>
                </a:solidFill>
              </a:rPr>
              <a:t>afraid to allow </a:t>
            </a:r>
            <a:r>
              <a:rPr lang="en-US" sz="4000" b="1" dirty="0">
                <a:solidFill>
                  <a:schemeClr val="bg1"/>
                </a:solidFill>
              </a:rPr>
              <a:t>freedom of conscience.</a:t>
            </a:r>
          </a:p>
        </p:txBody>
      </p:sp>
    </p:spTree>
    <p:extLst>
      <p:ext uri="{BB962C8B-B14F-4D97-AF65-F5344CB8AC3E}">
        <p14:creationId xmlns:p14="http://schemas.microsoft.com/office/powerpoint/2010/main" val="11669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958552" cy="4759036"/>
          </a:xfrm>
        </p:spPr>
        <p:txBody>
          <a:bodyPr>
            <a:normAutofit/>
          </a:bodyPr>
          <a:lstStyle/>
          <a:p>
            <a:pPr marL="0" indent="0">
              <a:buNone/>
            </a:pPr>
            <a:endParaRPr lang="en-US" sz="4400" b="1" dirty="0" smtClean="0"/>
          </a:p>
          <a:p>
            <a:pPr marL="0" indent="0">
              <a:buNone/>
            </a:pPr>
            <a:r>
              <a:rPr lang="en-US" sz="4400" b="1" dirty="0" smtClean="0">
                <a:solidFill>
                  <a:schemeClr val="bg1"/>
                </a:solidFill>
              </a:rPr>
              <a:t>When </a:t>
            </a:r>
            <a:r>
              <a:rPr lang="en-US" sz="4400" b="1" dirty="0">
                <a:solidFill>
                  <a:schemeClr val="bg1"/>
                </a:solidFill>
              </a:rPr>
              <a:t>man is true to himself, and if he is a believer, he knows that in ultimate sincerity is where he can, should and will find God.</a:t>
            </a:r>
          </a:p>
          <a:p>
            <a:pPr marL="0" indent="0">
              <a:buNone/>
            </a:pPr>
            <a:endParaRPr lang="en-US" sz="4400" b="1" dirty="0"/>
          </a:p>
        </p:txBody>
      </p:sp>
    </p:spTree>
    <p:extLst>
      <p:ext uri="{BB962C8B-B14F-4D97-AF65-F5344CB8AC3E}">
        <p14:creationId xmlns:p14="http://schemas.microsoft.com/office/powerpoint/2010/main" val="1001086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4994" y="1350818"/>
            <a:ext cx="8534400" cy="3615267"/>
          </a:xfrm>
        </p:spPr>
        <p:txBody>
          <a:bodyPr>
            <a:normAutofit fontScale="92500" lnSpcReduction="10000"/>
          </a:bodyPr>
          <a:lstStyle/>
          <a:p>
            <a:pPr marL="0" indent="0">
              <a:buNone/>
            </a:pPr>
            <a:endParaRPr lang="en-US" sz="3200" b="1" dirty="0" smtClean="0">
              <a:solidFill>
                <a:schemeClr val="bg1"/>
              </a:solidFill>
            </a:endParaRPr>
          </a:p>
          <a:p>
            <a:pPr marL="0" indent="0">
              <a:buNone/>
            </a:pPr>
            <a:r>
              <a:rPr lang="en-US" sz="3200" b="1" dirty="0" smtClean="0">
                <a:solidFill>
                  <a:schemeClr val="bg1"/>
                </a:solidFill>
              </a:rPr>
              <a:t>We </a:t>
            </a:r>
            <a:r>
              <a:rPr lang="en-US" sz="3200" b="1" dirty="0">
                <a:solidFill>
                  <a:schemeClr val="bg1"/>
                </a:solidFill>
              </a:rPr>
              <a:t>have to take great care in forming our conscience properly. </a:t>
            </a:r>
            <a:endParaRPr lang="en-US" sz="3200" b="1" dirty="0" smtClean="0">
              <a:solidFill>
                <a:schemeClr val="bg1"/>
              </a:solidFill>
            </a:endParaRPr>
          </a:p>
          <a:p>
            <a:pPr marL="0" indent="0">
              <a:buNone/>
            </a:pPr>
            <a:endParaRPr lang="en-US" sz="3200" b="1" dirty="0">
              <a:solidFill>
                <a:schemeClr val="bg1"/>
              </a:solidFill>
            </a:endParaRPr>
          </a:p>
          <a:p>
            <a:pPr marL="0" indent="0">
              <a:buNone/>
            </a:pPr>
            <a:r>
              <a:rPr lang="en-US" sz="3200" b="1" dirty="0" smtClean="0">
                <a:solidFill>
                  <a:schemeClr val="bg1"/>
                </a:solidFill>
              </a:rPr>
              <a:t>We should follow </a:t>
            </a:r>
            <a:r>
              <a:rPr lang="en-US" sz="3200" b="1" dirty="0">
                <a:solidFill>
                  <a:schemeClr val="bg1"/>
                </a:solidFill>
              </a:rPr>
              <a:t>our conscience </a:t>
            </a:r>
            <a:r>
              <a:rPr lang="en-US" sz="3200" b="1" dirty="0" smtClean="0">
                <a:solidFill>
                  <a:schemeClr val="bg1"/>
                </a:solidFill>
              </a:rPr>
              <a:t>rather than instructions or </a:t>
            </a:r>
            <a:r>
              <a:rPr lang="en-US" sz="3200" b="1" dirty="0">
                <a:solidFill>
                  <a:schemeClr val="bg1"/>
                </a:solidFill>
              </a:rPr>
              <a:t>suggestions </a:t>
            </a:r>
            <a:r>
              <a:rPr lang="en-US" sz="3200" b="1" dirty="0" smtClean="0">
                <a:solidFill>
                  <a:schemeClr val="bg1"/>
                </a:solidFill>
              </a:rPr>
              <a:t>from </a:t>
            </a:r>
            <a:r>
              <a:rPr lang="en-US" sz="3200" b="1" dirty="0">
                <a:solidFill>
                  <a:schemeClr val="bg1"/>
                </a:solidFill>
              </a:rPr>
              <a:t>someone who is </a:t>
            </a:r>
            <a:r>
              <a:rPr lang="en-US" sz="3200" b="1" dirty="0" smtClean="0">
                <a:solidFill>
                  <a:schemeClr val="bg1"/>
                </a:solidFill>
              </a:rPr>
              <a:t>telling </a:t>
            </a:r>
            <a:r>
              <a:rPr lang="en-US" sz="3200" b="1" dirty="0">
                <a:solidFill>
                  <a:schemeClr val="bg1"/>
                </a:solidFill>
              </a:rPr>
              <a:t>us what we should do. </a:t>
            </a:r>
          </a:p>
          <a:p>
            <a:pPr marL="0" indent="0">
              <a:buNone/>
            </a:pPr>
            <a:endParaRPr lang="en-US" sz="3200" b="1" dirty="0">
              <a:solidFill>
                <a:schemeClr val="bg1"/>
              </a:solidFill>
            </a:endParaRPr>
          </a:p>
        </p:txBody>
      </p:sp>
    </p:spTree>
    <p:extLst>
      <p:ext uri="{BB962C8B-B14F-4D97-AF65-F5344CB8AC3E}">
        <p14:creationId xmlns:p14="http://schemas.microsoft.com/office/powerpoint/2010/main" val="360673314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75</TotalTime>
  <Words>738</Words>
  <Application>Microsoft Office PowerPoint</Application>
  <PresentationFormat>Widescreen</PresentationFormat>
  <Paragraphs>96</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Calibri</vt:lpstr>
      <vt:lpstr>Century Gothic</vt:lpstr>
      <vt:lpstr>Segoe Script</vt:lpstr>
      <vt:lpstr>Times New Roman</vt:lpstr>
      <vt:lpstr>Wingdings</vt:lpstr>
      <vt:lpstr>Wingdings 3</vt:lpstr>
      <vt:lpstr>Slice</vt:lpstr>
      <vt:lpstr>PowerPoint Presentation</vt:lpstr>
      <vt:lpstr>PowerPoint Presentation</vt:lpstr>
      <vt:lpstr>PowerPoint Presentation</vt:lpstr>
      <vt:lpstr>       So often we’re like an ostrich –          hiding our heads in the sand!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13</cp:revision>
  <dcterms:created xsi:type="dcterms:W3CDTF">2021-07-01T21:38:13Z</dcterms:created>
  <dcterms:modified xsi:type="dcterms:W3CDTF">2021-07-01T23:08:39Z</dcterms:modified>
</cp:coreProperties>
</file>