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1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5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2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2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0749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4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28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52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96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6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4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2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1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7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9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2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4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6B373-F243-1A40-8594-BC25B1DB7D63}" type="datetimeFigureOut">
              <a:rPr lang="en-US" smtClean="0"/>
              <a:t>8/19/21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A61F-96B2-7547-A5B4-F82F0DAFD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9D259BCB-25F1-3441-A141-479B155BD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538" y="254499"/>
            <a:ext cx="4462461" cy="6443127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E908D97-E9EA-AD4E-AE4F-0B5FDE918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262" y="419100"/>
            <a:ext cx="2021776" cy="22495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381496F-873E-674D-B610-29868C13211B}"/>
              </a:ext>
            </a:extLst>
          </p:cNvPr>
          <p:cNvSpPr txBox="1"/>
          <p:nvPr/>
        </p:nvSpPr>
        <p:spPr>
          <a:xfrm>
            <a:off x="564262" y="2665825"/>
            <a:ext cx="69554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My reflections based on Normality Rollo given by Antonio </a:t>
            </a:r>
            <a:r>
              <a:rPr lang="en-US" sz="3200" dirty="0" err="1"/>
              <a:t>Punyed</a:t>
            </a:r>
            <a:r>
              <a:rPr lang="en-US" sz="3200" dirty="0"/>
              <a:t> during the Days of Reflection on the Founding Charism of the Cursillo held in Palma de Mallorca on the 50</a:t>
            </a:r>
            <a:r>
              <a:rPr lang="en-US" sz="3200" baseline="30000" dirty="0"/>
              <a:t>th</a:t>
            </a:r>
            <a:r>
              <a:rPr lang="en-US" sz="3200" dirty="0"/>
              <a:t> Anniversary of the First Cursillo Weekend.</a:t>
            </a:r>
          </a:p>
        </p:txBody>
      </p:sp>
    </p:spTree>
    <p:extLst>
      <p:ext uri="{BB962C8B-B14F-4D97-AF65-F5344CB8AC3E}">
        <p14:creationId xmlns:p14="http://schemas.microsoft.com/office/powerpoint/2010/main" val="1113099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7C4BD9-3981-E54A-B677-C1796E4A3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49570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SELECTING PEOPLE FROM THE WORLD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There are two types of people:</a:t>
            </a:r>
          </a:p>
          <a:p>
            <a:r>
              <a:rPr lang="en-US" sz="3600" dirty="0">
                <a:solidFill>
                  <a:schemeClr val="bg1"/>
                </a:solidFill>
              </a:rPr>
              <a:t>Common People</a:t>
            </a:r>
          </a:p>
          <a:p>
            <a:r>
              <a:rPr lang="en-US" sz="3600" dirty="0">
                <a:solidFill>
                  <a:schemeClr val="bg1"/>
                </a:solidFill>
              </a:rPr>
              <a:t>Established Leaders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Through </a:t>
            </a:r>
            <a:r>
              <a:rPr lang="en-US" sz="3600" dirty="0" err="1">
                <a:solidFill>
                  <a:schemeClr val="bg1"/>
                </a:solidFill>
              </a:rPr>
              <a:t>PreCursillo</a:t>
            </a:r>
            <a:r>
              <a:rPr lang="en-US" sz="3600" dirty="0">
                <a:solidFill>
                  <a:schemeClr val="bg1"/>
                </a:solidFill>
              </a:rPr>
              <a:t> we invite people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02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4B5E8E4-9685-514A-869C-C96FE0AD8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NORMALITY AND THE MESSAGE OF THE            3-DAY CURSILLO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We witness by our NORMAL Christianity</a:t>
            </a:r>
          </a:p>
          <a:p>
            <a:r>
              <a:rPr lang="en-US" sz="3600" dirty="0">
                <a:solidFill>
                  <a:schemeClr val="bg1"/>
                </a:solidFill>
              </a:rPr>
              <a:t>We plant the seed through friendship </a:t>
            </a:r>
          </a:p>
          <a:p>
            <a:r>
              <a:rPr lang="en-US" sz="3600" dirty="0">
                <a:solidFill>
                  <a:schemeClr val="bg1"/>
                </a:solidFill>
              </a:rPr>
              <a:t>Christ and I are an Overwhelming majority.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143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E6FE2CC-5B6C-E944-80F1-3170FF88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TO TEACH CHRISTIAN LIVING                             BY BEING ORDINARY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Teach Christ as a friend</a:t>
            </a:r>
          </a:p>
          <a:p>
            <a:r>
              <a:rPr lang="en-US" sz="3600" dirty="0">
                <a:solidFill>
                  <a:schemeClr val="bg1"/>
                </a:solidFill>
              </a:rPr>
              <a:t>Our goal is to send them out as yeast in the dough of life.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074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88BA331-2B20-3F45-B881-C5AAE8608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NORMALITY IN THE POSTCURSILLO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PIETY</a:t>
            </a:r>
          </a:p>
          <a:p>
            <a:r>
              <a:rPr lang="en-US" sz="3600" dirty="0">
                <a:solidFill>
                  <a:schemeClr val="bg1"/>
                </a:solidFill>
              </a:rPr>
              <a:t>LIFE OF STUDY</a:t>
            </a:r>
          </a:p>
          <a:p>
            <a:r>
              <a:rPr lang="en-US" sz="3600" dirty="0">
                <a:solidFill>
                  <a:schemeClr val="bg1"/>
                </a:solidFill>
              </a:rPr>
              <a:t>APOSTOLIC LIFE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085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6B3CE7D-335B-C24E-A74A-505878D4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COMMUNITARIAN LIFE THROUGH              GROUP REUNION AND ULTREYA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At closing of the 3-day Cursillo we have to create in the candidates a desire to “meet again”</a:t>
            </a:r>
          </a:p>
          <a:p>
            <a:r>
              <a:rPr lang="en-US" sz="3600" dirty="0">
                <a:solidFill>
                  <a:schemeClr val="bg1"/>
                </a:solidFill>
              </a:rPr>
              <a:t>In </a:t>
            </a:r>
            <a:r>
              <a:rPr lang="en-US" sz="3600" dirty="0" err="1">
                <a:solidFill>
                  <a:schemeClr val="bg1"/>
                </a:solidFill>
              </a:rPr>
              <a:t>Ultreya</a:t>
            </a:r>
            <a:r>
              <a:rPr lang="en-US" sz="3600" dirty="0">
                <a:solidFill>
                  <a:schemeClr val="bg1"/>
                </a:solidFill>
              </a:rPr>
              <a:t> we meet as a large group of friends</a:t>
            </a:r>
          </a:p>
          <a:p>
            <a:r>
              <a:rPr lang="en-US" sz="3600" dirty="0">
                <a:solidFill>
                  <a:schemeClr val="bg1"/>
                </a:solidFill>
              </a:rPr>
              <a:t>In Group Reunions we share how we live</a:t>
            </a:r>
          </a:p>
        </p:txBody>
      </p:sp>
    </p:spTree>
    <p:extLst>
      <p:ext uri="{BB962C8B-B14F-4D97-AF65-F5344CB8AC3E}">
        <p14:creationId xmlns:p14="http://schemas.microsoft.com/office/powerpoint/2010/main" val="1085919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6B3CE7D-335B-C24E-A74A-505878D4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CONCLUSION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200" dirty="0"/>
              <a:t>A life centered in Christ; our normal life should be full of Christion Spirit, in such a way that my acts of piety become a consequence of daily life, in my family relationships, in my work so that I do it more responsibly and with a Christian spirit.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240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019F51-19EE-4041-A88C-47F68062FD64}"/>
              </a:ext>
            </a:extLst>
          </p:cNvPr>
          <p:cNvSpPr txBox="1"/>
          <p:nvPr/>
        </p:nvSpPr>
        <p:spPr>
          <a:xfrm>
            <a:off x="692130" y="813992"/>
            <a:ext cx="9099255" cy="1323473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all" dirty="0">
                <a:solidFill>
                  <a:srgbClr val="454545"/>
                </a:solidFill>
                <a:latin typeface="+mj-lt"/>
                <a:ea typeface="+mj-ea"/>
                <a:cs typeface="+mj-cs"/>
              </a:rPr>
              <a:t>NORMALITY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9C18BB-E1D4-A848-AD55-B25C825E94C7}"/>
              </a:ext>
            </a:extLst>
          </p:cNvPr>
          <p:cNvSpPr txBox="1"/>
          <p:nvPr/>
        </p:nvSpPr>
        <p:spPr>
          <a:xfrm>
            <a:off x="1273027" y="2763110"/>
            <a:ext cx="9372600" cy="328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</a:rPr>
              <a:t>Concept</a:t>
            </a:r>
            <a:r>
              <a:rPr lang="en-US" sz="3600" dirty="0">
                <a:solidFill>
                  <a:schemeClr val="bg1"/>
                </a:solidFill>
              </a:rPr>
              <a:t> – What is normal or consistent with common behavior</a:t>
            </a:r>
          </a:p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</a:endParaRPr>
          </a:p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Normal Behavior vs. Abnormal Behavior</a:t>
            </a:r>
          </a:p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8516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43745AA-6ECF-C641-99BF-A1175A2BC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989" y="541422"/>
            <a:ext cx="10696074" cy="56067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4400" b="1" dirty="0">
                <a:solidFill>
                  <a:schemeClr val="bg1"/>
                </a:solidFill>
              </a:rPr>
              <a:t>B</a:t>
            </a:r>
            <a:r>
              <a:rPr lang="en-US" sz="14400" dirty="0">
                <a:solidFill>
                  <a:schemeClr val="bg1"/>
                </a:solidFill>
              </a:rPr>
              <a:t>ASIS OF THE MENTALITY AND PURPOSE OF CURSILLO</a:t>
            </a:r>
          </a:p>
          <a:p>
            <a:pPr marL="0" indent="0">
              <a:buNone/>
            </a:pPr>
            <a:endParaRPr lang="en-US" sz="14400" dirty="0">
              <a:solidFill>
                <a:schemeClr val="bg1"/>
              </a:solidFill>
            </a:endParaRPr>
          </a:p>
          <a:p>
            <a:r>
              <a:rPr lang="en-US" sz="14400" dirty="0">
                <a:solidFill>
                  <a:schemeClr val="bg1"/>
                </a:solidFill>
              </a:rPr>
              <a:t>Cursillos in Christianity are a personal experience of what is fundamental to being a Christian.</a:t>
            </a:r>
          </a:p>
          <a:p>
            <a:pPr marL="0" indent="0">
              <a:buNone/>
            </a:pPr>
            <a:endParaRPr lang="en-US" sz="14400" dirty="0">
              <a:solidFill>
                <a:schemeClr val="bg1"/>
              </a:solidFill>
            </a:endParaRPr>
          </a:p>
          <a:p>
            <a:r>
              <a:rPr lang="en-US" sz="14400" dirty="0">
                <a:solidFill>
                  <a:schemeClr val="bg1"/>
                </a:solidFill>
              </a:rPr>
              <a:t>It is possible to live Christianity in a normal and natural way.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70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93D3F9C-8388-C04C-AAA6-50F298700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INSPIRING SOURCE FOR A WAY OF LIVING       IN GRACE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We must to understand Grace:</a:t>
            </a:r>
          </a:p>
          <a:p>
            <a:r>
              <a:rPr lang="en-US" sz="3600" dirty="0">
                <a:solidFill>
                  <a:schemeClr val="bg1"/>
                </a:solidFill>
              </a:rPr>
              <a:t>To feel like a child of God</a:t>
            </a:r>
          </a:p>
          <a:p>
            <a:r>
              <a:rPr lang="en-US" sz="3600" dirty="0">
                <a:solidFill>
                  <a:schemeClr val="bg1"/>
                </a:solidFill>
              </a:rPr>
              <a:t>A brother/sister of God</a:t>
            </a:r>
          </a:p>
          <a:p>
            <a:r>
              <a:rPr lang="en-US" sz="3600" dirty="0">
                <a:solidFill>
                  <a:schemeClr val="bg1"/>
                </a:solidFill>
              </a:rPr>
              <a:t>A temple of the Holy Spirit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556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2D294A7-9DA9-4F42-8057-549EFCEE7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NORMALITY IS LIVED IN THE WORLD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Normality must be lived with authenticity</a:t>
            </a:r>
          </a:p>
          <a:p>
            <a:r>
              <a:rPr lang="en-US" sz="3600" dirty="0">
                <a:solidFill>
                  <a:schemeClr val="bg1"/>
                </a:solidFill>
              </a:rPr>
              <a:t>Christ’s normality took Him to the Cross</a:t>
            </a:r>
          </a:p>
          <a:p>
            <a:r>
              <a:rPr lang="en-US" sz="3600" dirty="0">
                <a:solidFill>
                  <a:schemeClr val="bg1"/>
                </a:solidFill>
              </a:rPr>
              <a:t>As Christians we must accept and carry our own cross.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823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0F60F2B-2519-374F-A4D1-01765F601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NORMALITY AND WINNING OVER THE WORLD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Through the love of Christ for us we must show this same love to help others grow in love </a:t>
            </a:r>
          </a:p>
          <a:p>
            <a:r>
              <a:rPr lang="en-US" sz="3600" dirty="0">
                <a:solidFill>
                  <a:schemeClr val="bg1"/>
                </a:solidFill>
              </a:rPr>
              <a:t>This is our job through PreCursillo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48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B62ED6C-EC55-4C49-9E30-536262454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THE WORLD IS NOT THE WAY GOD WANTS IT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God created a beautiful perfect world</a:t>
            </a:r>
          </a:p>
          <a:p>
            <a:r>
              <a:rPr lang="en-US" sz="3600" dirty="0">
                <a:solidFill>
                  <a:schemeClr val="bg1"/>
                </a:solidFill>
              </a:rPr>
              <a:t>People are responsible to organize this world</a:t>
            </a:r>
          </a:p>
          <a:p>
            <a:r>
              <a:rPr lang="en-US" sz="3600" dirty="0">
                <a:solidFill>
                  <a:schemeClr val="bg1"/>
                </a:solidFill>
              </a:rPr>
              <a:t>Commandments 10 vs. 2 </a:t>
            </a:r>
          </a:p>
          <a:p>
            <a:r>
              <a:rPr lang="en-US" sz="3600" dirty="0">
                <a:solidFill>
                  <a:schemeClr val="bg1"/>
                </a:solidFill>
              </a:rPr>
              <a:t>Love is to be given without expecting return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7755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889AF7D-D4A7-F443-98C0-DE4C25D37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6" y="541422"/>
            <a:ext cx="8650706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DISCOVERING HUMAN VALUES AND PERSONAL VOCATION</a:t>
            </a:r>
          </a:p>
          <a:p>
            <a:r>
              <a:rPr lang="en-US" sz="3600" dirty="0">
                <a:solidFill>
                  <a:schemeClr val="bg1"/>
                </a:solidFill>
              </a:rPr>
              <a:t>We need to help other become who God created them to be</a:t>
            </a:r>
          </a:p>
          <a:p>
            <a:r>
              <a:rPr lang="en-US" sz="3600" dirty="0">
                <a:solidFill>
                  <a:schemeClr val="bg1"/>
                </a:solidFill>
              </a:rPr>
              <a:t>Make friends in order to make them friends of Christ.</a:t>
            </a:r>
          </a:p>
        </p:txBody>
      </p:sp>
    </p:spTree>
    <p:extLst>
      <p:ext uri="{BB962C8B-B14F-4D97-AF65-F5344CB8AC3E}">
        <p14:creationId xmlns:p14="http://schemas.microsoft.com/office/powerpoint/2010/main" val="3144525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CA4ED1-3F3A-E94B-B337-73346D532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15" y="541422"/>
            <a:ext cx="9504947" cy="56067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WITNESSING THROUGH A NORMAL LIFE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We must know ourselves before we invite other to know God.</a:t>
            </a:r>
          </a:p>
          <a:p>
            <a:r>
              <a:rPr lang="en-US" sz="3600" dirty="0">
                <a:solidFill>
                  <a:schemeClr val="bg1"/>
                </a:solidFill>
              </a:rPr>
              <a:t>We need to look for people’s qualities and overlook their shortcomings.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51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{7056005B-A02F-0849-80D7-F20E4A1A3042}tf10001122</Template>
  <TotalTime>125</TotalTime>
  <Words>464</Words>
  <Application>Microsoft Macintosh PowerPoint</Application>
  <PresentationFormat>Widescreen</PresentationFormat>
  <Paragraphs>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prayjis@aol.com</dc:creator>
  <cp:lastModifiedBy>prayjis@aol.com</cp:lastModifiedBy>
  <cp:revision>3</cp:revision>
  <dcterms:created xsi:type="dcterms:W3CDTF">2021-08-19T00:57:39Z</dcterms:created>
  <dcterms:modified xsi:type="dcterms:W3CDTF">2021-08-19T16:10:02Z</dcterms:modified>
</cp:coreProperties>
</file>